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91" r:id="rId2"/>
    <p:sldId id="396" r:id="rId3"/>
    <p:sldId id="397" r:id="rId4"/>
    <p:sldId id="398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3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68" autoAdjust="0"/>
    <p:restoredTop sz="82555" autoAdjust="0"/>
  </p:normalViewPr>
  <p:slideViewPr>
    <p:cSldViewPr snapToGrid="0" snapToObjects="1">
      <p:cViewPr>
        <p:scale>
          <a:sx n="28" d="100"/>
          <a:sy n="28" d="100"/>
        </p:scale>
        <p:origin x="612" y="648"/>
      </p:cViewPr>
      <p:guideLst>
        <p:guide orient="horz" pos="2160"/>
        <p:guide pos="384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19333859799549E-2"/>
          <c:y val="6.5430951832693318E-2"/>
          <c:w val="0.94958413798259711"/>
          <c:h val="0.74163860583742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Will Share Data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8-4600-AF11-B65258EE2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Will Share Data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98-4600-AF11-B65258EE26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5026400"/>
        <c:axId val="425034928"/>
      </c:barChart>
      <c:catAx>
        <c:axId val="4250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34928"/>
        <c:crosses val="autoZero"/>
        <c:auto val="1"/>
        <c:lblAlgn val="ctr"/>
        <c:lblOffset val="100"/>
        <c:noMultiLvlLbl val="0"/>
      </c:catAx>
      <c:valAx>
        <c:axId val="425034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2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54339588972057"/>
          <c:y val="0.94935552220628039"/>
          <c:w val="0.24196027684944404"/>
          <c:h val="3.254465759069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Will Share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7-4BFF-B2E0-7E354FEABC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Eventually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Will Share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7-4BFF-B2E0-7E354FEABC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Will Share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D-4ABF-8C19-857C04130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416424"/>
        <c:axId val="292410848"/>
      </c:barChart>
      <c:catAx>
        <c:axId val="29241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410848"/>
        <c:crosses val="autoZero"/>
        <c:auto val="1"/>
        <c:lblAlgn val="ctr"/>
        <c:lblOffset val="100"/>
        <c:noMultiLvlLbl val="0"/>
      </c:catAx>
      <c:valAx>
        <c:axId val="2924108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41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78F8-9078-1D41-A9BD-4EC540184D4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A2FF-640F-5048-8257-D9839AE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63DC-ACF0-4FC9-9F65-0A04F417BE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8071-C0C2-894C-91AE-2457588784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a comparison between authors’ data sharing statements at acceptance and their statements after they’ve seen them and reconsidered at the proof stage.</a:t>
            </a:r>
          </a:p>
          <a:p>
            <a:endParaRPr lang="en-US" dirty="0"/>
          </a:p>
          <a:p>
            <a:r>
              <a:rPr lang="en-US" dirty="0"/>
              <a:t>Jeff can probably tell us about any next steps being considered by the ICMJE.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A8071-C0C2-894C-91AE-2457588784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6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BF99-863D-4828-AB23-E6E3D0CEB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63DC-ACF0-4FC9-9F65-0A04F417B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Trialists</a:t>
            </a:r>
            <a:r>
              <a:rPr lang="en-US" dirty="0"/>
              <a:t> Concerns </a:t>
            </a:r>
          </a:p>
          <a:p>
            <a:pPr algn="l"/>
            <a:r>
              <a:rPr lang="en-US" dirty="0"/>
              <a:t>Major questions addressed by the trial</a:t>
            </a:r>
          </a:p>
          <a:p>
            <a:pPr algn="l"/>
            <a:r>
              <a:rPr lang="en-US" dirty="0"/>
              <a:t>Time invested versus time for data use</a:t>
            </a:r>
          </a:p>
          <a:p>
            <a:pPr algn="l"/>
            <a:r>
              <a:rPr lang="en-US" dirty="0"/>
              <a:t>Little reward for future </a:t>
            </a:r>
            <a:r>
              <a:rPr lang="en-US" dirty="0" err="1"/>
              <a:t>trialists</a:t>
            </a:r>
            <a:endParaRPr lang="en-US" dirty="0"/>
          </a:p>
          <a:p>
            <a:endParaRPr lang="en-US" dirty="0"/>
          </a:p>
          <a:p>
            <a:r>
              <a:rPr lang="en-US" dirty="0"/>
              <a:t>Patient Concerns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Their data not widely shared</a:t>
            </a:r>
          </a:p>
          <a:p>
            <a:r>
              <a:rPr lang="en-US" dirty="0"/>
              <a:t>Their data not used responsibly</a:t>
            </a:r>
          </a:p>
          <a:p>
            <a:endParaRPr lang="en-US" dirty="0"/>
          </a:p>
          <a:p>
            <a:r>
              <a:rPr lang="en-US" dirty="0"/>
              <a:t>Data Scientists Concerns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Publicly supported data not public</a:t>
            </a:r>
          </a:p>
          <a:p>
            <a:r>
              <a:rPr lang="en-US" dirty="0"/>
              <a:t>New ideas not sought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63DC-ACF0-4FC9-9F65-0A04F417BE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BF99-863D-4828-AB23-E6E3D0CEB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A2FF-640F-5048-8257-D9839AE7D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9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SOAR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Duke Clinical Research Institute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YODA – Yale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– CVS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Data Sphere-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Data Sphere, LLC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(PDS), an independent, not-for-profit initiative of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 Roundtable on Cancer's Life Sciences Consortium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(LSC), operates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Data Sphere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platform, a free digital library-laboratory that provides one place where the research community can broadly share, integrate and analyze historical, patient-level data from academic and industry phase III cancer clinical trials.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BF99-863D-4828-AB23-E6E3D0CEB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6A2FF-640F-5048-8257-D9839AE7D7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data sharing statements are generally a single page; this is the top part of one example. Article information appears at the top of the page.</a:t>
            </a:r>
          </a:p>
          <a:p>
            <a:endParaRPr lang="en-US" dirty="0"/>
          </a:p>
          <a:p>
            <a:r>
              <a:rPr lang="en-US" dirty="0"/>
              <a:t>ICMJE journals are handling in various ways (e.g., BMJ has tiers of articles with different data sharing requirements for each </a:t>
            </a:r>
          </a:p>
          <a:p>
            <a:r>
              <a:rPr lang="en-US" dirty="0"/>
              <a:t>and has a list of standard statements for authors to choose from, and they can be customized).</a:t>
            </a:r>
          </a:p>
          <a:p>
            <a:endParaRPr lang="en-US" dirty="0"/>
          </a:p>
          <a:p>
            <a:r>
              <a:rPr lang="en-US" dirty="0"/>
              <a:t>Approaches may be evolving as we all learn what works best.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A8071-C0C2-894C-91AE-2457588784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data represent all submitted articles with data sharing statements through the end of 2018.</a:t>
            </a:r>
          </a:p>
          <a:p>
            <a:endParaRPr lang="en-US" dirty="0"/>
          </a:p>
          <a:p>
            <a:r>
              <a:rPr lang="en-US" dirty="0"/>
              <a:t>Yes = 588</a:t>
            </a:r>
          </a:p>
          <a:p>
            <a:r>
              <a:rPr lang="en-US" dirty="0"/>
              <a:t>No = 399</a:t>
            </a:r>
          </a:p>
          <a:p>
            <a:r>
              <a:rPr lang="en-US" dirty="0"/>
              <a:t>Not a clinical trial = 1263</a:t>
            </a:r>
          </a:p>
          <a:p>
            <a:r>
              <a:rPr lang="en-US" dirty="0"/>
              <a:t>Paper originally submitted before July 1 = 12</a:t>
            </a:r>
          </a:p>
          <a:p>
            <a:r>
              <a:rPr lang="en-US" dirty="0"/>
              <a:t>No response = 62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8071-C0C2-894C-91AE-2457588784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3D9AA-EA67-0149-A5EA-FBC45EFB4F5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06DF8-A424-E94F-AA2B-9A2EE38E0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09441" y="6184900"/>
            <a:ext cx="1096994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 descr="nejmSIG_1line_K_RGB_PNG 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3" y="6303434"/>
            <a:ext cx="4994032" cy="5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545" y="5218386"/>
            <a:ext cx="11698014" cy="1418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jmID_1line_RGB_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7" y="172479"/>
            <a:ext cx="11009442" cy="173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81" y="6196418"/>
            <a:ext cx="1124287" cy="4408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1884" y="1906523"/>
            <a:ext cx="10693051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Data Sharing in Clinical Trials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Defining what we know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Honoring those at risk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Sustaining the field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9545" y="4678473"/>
            <a:ext cx="11353727" cy="668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Jeffrey M. </a:t>
            </a:r>
            <a:r>
              <a:rPr lang="en-US" sz="2400" dirty="0" err="1"/>
              <a:t>Drazen</a:t>
            </a:r>
            <a:r>
              <a:rPr lang="en-US" sz="2400" dirty="0"/>
              <a:t>, M.D.</a:t>
            </a:r>
          </a:p>
          <a:p>
            <a:r>
              <a:rPr lang="en-US" sz="2400" dirty="0"/>
              <a:t>Editor-in-Chief, New England Journal of Medicine</a:t>
            </a:r>
          </a:p>
          <a:p>
            <a:r>
              <a:rPr lang="en-US" sz="2400" dirty="0"/>
              <a:t>Distinguished Parker B. Francis Professor of Medicine, Harvard Medical School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4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1" y="-1352370"/>
            <a:ext cx="12319462" cy="8929596"/>
          </a:xfrm>
          <a:prstGeom prst="rect">
            <a:avLst/>
          </a:prstGeom>
        </p:spPr>
      </p:pic>
      <p:pic>
        <p:nvPicPr>
          <p:cNvPr id="5" name="Picture 4" descr="Screen Shot 2016-12-01 at 10.49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1"/>
          <a:stretch/>
        </p:blipFill>
        <p:spPr>
          <a:xfrm>
            <a:off x="8171259" y="5081943"/>
            <a:ext cx="2559268" cy="1776057"/>
          </a:xfrm>
          <a:prstGeom prst="rect">
            <a:avLst/>
          </a:prstGeom>
        </p:spPr>
      </p:pic>
      <p:pic>
        <p:nvPicPr>
          <p:cNvPr id="9218" name="Picture 2" descr="C:\Users\rberger\Pictures\ACCE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9" y="112058"/>
            <a:ext cx="3874999" cy="17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7868" y="112058"/>
            <a:ext cx="4165599" cy="2648075"/>
            <a:chOff x="812705" y="-66928"/>
            <a:chExt cx="6649161" cy="3643628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7"/>
            <a:srcRect l="22691" t="18657" r="1259" b="44030"/>
            <a:stretch/>
          </p:blipFill>
          <p:spPr>
            <a:xfrm>
              <a:off x="3348504" y="-66928"/>
              <a:ext cx="3092630" cy="813487"/>
            </a:xfrm>
            <a:prstGeom prst="rect">
              <a:avLst/>
            </a:prstGeom>
          </p:spPr>
        </p:pic>
        <p:pic>
          <p:nvPicPr>
            <p:cNvPr id="7" name="Picture 6" descr="Screen Shot 2016-12-01 at 10.50.46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623" y="1118287"/>
              <a:ext cx="3092630" cy="101844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917909" y="184339"/>
              <a:ext cx="4543957" cy="3392361"/>
              <a:chOff x="1741714" y="184338"/>
              <a:chExt cx="4543957" cy="33923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31227" y="2508456"/>
                <a:ext cx="3354444" cy="106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National Database for Clinical Trials Related to Mental Illness (NDCT)</a:t>
                </a:r>
              </a:p>
            </p:txBody>
          </p:sp>
          <p:sp>
            <p:nvSpPr>
              <p:cNvPr id="12" name="Left Brace 11"/>
              <p:cNvSpPr/>
              <p:nvPr/>
            </p:nvSpPr>
            <p:spPr>
              <a:xfrm>
                <a:off x="1741714" y="184338"/>
                <a:ext cx="303714" cy="2831005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05" y="610679"/>
              <a:ext cx="1978323" cy="19783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94" y="2475848"/>
              <a:ext cx="871728" cy="10789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0" y="5266178"/>
            <a:ext cx="2879499" cy="1318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5" y="5696601"/>
            <a:ext cx="2912533" cy="879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5" y="407666"/>
            <a:ext cx="2904155" cy="1480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9758" y="3274948"/>
            <a:ext cx="230120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WAREHOUSE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4506" y="4669265"/>
            <a:ext cx="180303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FRONT OFFICE</a:t>
            </a:r>
          </a:p>
        </p:txBody>
      </p:sp>
    </p:spTree>
    <p:extLst>
      <p:ext uri="{BB962C8B-B14F-4D97-AF65-F5344CB8AC3E}">
        <p14:creationId xmlns:p14="http://schemas.microsoft.com/office/powerpoint/2010/main" val="20660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5632-1065-4D9C-A4E7-79479A54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ANZCTR</a:t>
            </a:r>
          </a:p>
        </p:txBody>
      </p:sp>
      <p:pic>
        <p:nvPicPr>
          <p:cNvPr id="5" name="Snagit_SNG829">
            <a:extLst>
              <a:ext uri="{FF2B5EF4-FFF2-40B4-BE49-F238E27FC236}">
                <a16:creationId xmlns:a16="http://schemas.microsoft.com/office/drawing/2014/main" id="{8C548590-5CD7-47AC-BB58-72C88D47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90" y="1470393"/>
            <a:ext cx="10447222" cy="4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nagit_SNG82A">
            <a:extLst>
              <a:ext uri="{FF2B5EF4-FFF2-40B4-BE49-F238E27FC236}">
                <a16:creationId xmlns:a16="http://schemas.microsoft.com/office/drawing/2014/main" id="{1064F354-8E01-4C65-A10E-D9F49CFC5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5" y="71590"/>
            <a:ext cx="6627996" cy="6281388"/>
          </a:xfr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C1042EE-B7E1-4275-96E0-3BBBE5E63E43}"/>
              </a:ext>
            </a:extLst>
          </p:cNvPr>
          <p:cNvCxnSpPr>
            <a:cxnSpLocks/>
          </p:cNvCxnSpPr>
          <p:nvPr/>
        </p:nvCxnSpPr>
        <p:spPr>
          <a:xfrm flipV="1">
            <a:off x="1604145" y="848412"/>
            <a:ext cx="1621410" cy="72586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2105-5BD6-4D21-A489-09A9384B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274640"/>
            <a:ext cx="10969943" cy="988553"/>
          </a:xfrm>
        </p:spPr>
        <p:txBody>
          <a:bodyPr>
            <a:normAutofit/>
          </a:bodyPr>
          <a:lstStyle/>
          <a:p>
            <a:r>
              <a:rPr lang="en-US" dirty="0"/>
              <a:t>Submitted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522798-64A9-4059-BC7E-55AD18E5FCE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99825" y="1121791"/>
          <a:ext cx="10512862" cy="503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FBDEE6-FECF-41D1-B1EF-AFEED633410C}"/>
              </a:ext>
            </a:extLst>
          </p:cNvPr>
          <p:cNvSpPr txBox="1"/>
          <p:nvPr/>
        </p:nvSpPr>
        <p:spPr>
          <a:xfrm>
            <a:off x="9877087" y="5924870"/>
            <a:ext cx="17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Through 2/15/19</a:t>
            </a:r>
          </a:p>
        </p:txBody>
      </p:sp>
    </p:spTree>
    <p:extLst>
      <p:ext uri="{BB962C8B-B14F-4D97-AF65-F5344CB8AC3E}">
        <p14:creationId xmlns:p14="http://schemas.microsoft.com/office/powerpoint/2010/main" val="6758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F531-E70F-44A6-9EAA-8D8BD174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133815"/>
            <a:ext cx="10969943" cy="1283824"/>
          </a:xfrm>
        </p:spPr>
        <p:txBody>
          <a:bodyPr>
            <a:normAutofit/>
          </a:bodyPr>
          <a:lstStyle/>
          <a:p>
            <a:r>
              <a:rPr lang="en-US" dirty="0"/>
              <a:t>Published since July 1, 2018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B56D53-858E-42B2-A87B-929D9B0B542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9569" y="1417640"/>
          <a:ext cx="10512862" cy="47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11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495B-9BAD-492D-AD37-B3879850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of January 10,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847E2F-1FCD-4482-8C32-8701B7FD60A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81218" y="2280920"/>
          <a:ext cx="8371003" cy="303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930">
                  <a:extLst>
                    <a:ext uri="{9D8B030D-6E8A-4147-A177-3AD203B41FA5}">
                      <a16:colId xmlns:a16="http://schemas.microsoft.com/office/drawing/2014/main" val="4238012226"/>
                    </a:ext>
                  </a:extLst>
                </a:gridCol>
                <a:gridCol w="1800519">
                  <a:extLst>
                    <a:ext uri="{9D8B030D-6E8A-4147-A177-3AD203B41FA5}">
                      <a16:colId xmlns:a16="http://schemas.microsoft.com/office/drawing/2014/main" val="1296346861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536163622"/>
                    </a:ext>
                  </a:extLst>
                </a:gridCol>
                <a:gridCol w="1517717">
                  <a:extLst>
                    <a:ext uri="{9D8B030D-6E8A-4147-A177-3AD203B41FA5}">
                      <a16:colId xmlns:a16="http://schemas.microsoft.com/office/drawing/2014/main" val="4116907588"/>
                    </a:ext>
                  </a:extLst>
                </a:gridCol>
              </a:tblGrid>
              <a:tr h="94214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Will share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 at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 after Proof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75672"/>
                  </a:ext>
                </a:extLst>
              </a:tr>
              <a:tr h="523413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43608"/>
                  </a:ext>
                </a:extLst>
              </a:tr>
              <a:tr h="523413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40945"/>
                  </a:ext>
                </a:extLst>
              </a:tr>
              <a:tr h="523413">
                <a:tc>
                  <a:txBody>
                    <a:bodyPr/>
                    <a:lstStyle/>
                    <a:p>
                      <a:r>
                        <a:rPr lang="en-US" dirty="0"/>
                        <a:t>Not a clinical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658443"/>
                  </a:ext>
                </a:extLst>
              </a:tr>
              <a:tr h="523413">
                <a:tc>
                  <a:txBody>
                    <a:bodyPr/>
                    <a:lstStyle/>
                    <a:p>
                      <a:r>
                        <a:rPr lang="en-US" dirty="0"/>
                        <a:t>Submitted before 7/1/18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2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46" y="5682674"/>
            <a:ext cx="11749373" cy="112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938" name="Picture 2" descr="NEJMlogo_color1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9251"/>
            <a:ext cx="6286500" cy="62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619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7" y="501063"/>
            <a:ext cx="2439121" cy="2404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663" y="-38441"/>
            <a:ext cx="3760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Clinical Question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63666" y="13041"/>
            <a:ext cx="5235583" cy="2837672"/>
            <a:chOff x="5363665" y="13041"/>
            <a:chExt cx="5235582" cy="28376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665" y="629667"/>
              <a:ext cx="5235582" cy="22210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47352" y="13041"/>
              <a:ext cx="27126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Participants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72586" y="559547"/>
            <a:ext cx="8536724" cy="2346283"/>
            <a:chOff x="3972585" y="541721"/>
            <a:chExt cx="8536724" cy="23462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803" y="541721"/>
              <a:ext cx="4587506" cy="23462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585" y="563765"/>
              <a:ext cx="4364212" cy="223207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362729" y="2313233"/>
            <a:ext cx="5965563" cy="1788563"/>
            <a:chOff x="5362729" y="2313234"/>
            <a:chExt cx="5965563" cy="17885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729" y="2372442"/>
              <a:ext cx="1703294" cy="17032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588650" y="2801314"/>
              <a:ext cx="339913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Randomization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730" y="2313234"/>
              <a:ext cx="1788562" cy="1788562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635471" y="5985813"/>
            <a:ext cx="3043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Data Analysis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161799" y="3155257"/>
            <a:ext cx="4115479" cy="3538444"/>
            <a:chOff x="1621349" y="2366442"/>
            <a:chExt cx="3086609" cy="26538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49" y="2663482"/>
              <a:ext cx="3086609" cy="2356793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331746" y="2366442"/>
              <a:ext cx="1516714" cy="4385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Clean Data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5853" y="3717715"/>
            <a:ext cx="5469569" cy="2914147"/>
            <a:chOff x="185851" y="3717715"/>
            <a:chExt cx="5469569" cy="2914146"/>
          </a:xfrm>
        </p:grpSpPr>
        <p:sp>
          <p:nvSpPr>
            <p:cNvPr id="27" name="Oval 26"/>
            <p:cNvSpPr/>
            <p:nvPr/>
          </p:nvSpPr>
          <p:spPr>
            <a:xfrm flipH="1">
              <a:off x="4804323" y="4274587"/>
              <a:ext cx="224876" cy="201445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1" y="3717715"/>
              <a:ext cx="2164687" cy="2556122"/>
            </a:xfrm>
            <a:prstGeom prst="rect">
              <a:avLst/>
            </a:prstGeom>
          </p:spPr>
        </p:pic>
        <p:sp>
          <p:nvSpPr>
            <p:cNvPr id="29" name="Curved Down Arrow 28"/>
            <p:cNvSpPr/>
            <p:nvPr/>
          </p:nvSpPr>
          <p:spPr>
            <a:xfrm rot="9249693">
              <a:off x="1668629" y="5232605"/>
              <a:ext cx="3986791" cy="1399256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3551310"/>
            <a:ext cx="1205957" cy="1202943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873315" y="3104649"/>
            <a:ext cx="4300392" cy="3370393"/>
            <a:chOff x="3175506" y="697718"/>
            <a:chExt cx="6320565" cy="4718168"/>
          </a:xfrm>
        </p:grpSpPr>
        <p:pic>
          <p:nvPicPr>
            <p:cNvPr id="1026" name="Picture 2" descr="ata piles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506" y="697718"/>
              <a:ext cx="6320565" cy="471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4171743" y="1488290"/>
              <a:ext cx="3813115" cy="1852249"/>
              <a:chOff x="4086876" y="775686"/>
              <a:chExt cx="3813115" cy="1852249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11120" y="2200940"/>
                <a:ext cx="670973" cy="426995"/>
                <a:chOff x="4911120" y="2200940"/>
                <a:chExt cx="670973" cy="426995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5199321" y="2200940"/>
                  <a:ext cx="382772" cy="308344"/>
                </a:xfrm>
                <a:custGeom>
                  <a:avLst/>
                  <a:gdLst>
                    <a:gd name="connsiteX0" fmla="*/ 0 w 382772"/>
                    <a:gd name="connsiteY0" fmla="*/ 0 h 308344"/>
                    <a:gd name="connsiteX1" fmla="*/ 159488 w 382772"/>
                    <a:gd name="connsiteY1" fmla="*/ 265813 h 308344"/>
                    <a:gd name="connsiteX2" fmla="*/ 212651 w 382772"/>
                    <a:gd name="connsiteY2" fmla="*/ 255181 h 308344"/>
                    <a:gd name="connsiteX3" fmla="*/ 308344 w 382772"/>
                    <a:gd name="connsiteY3" fmla="*/ 255181 h 308344"/>
                    <a:gd name="connsiteX4" fmla="*/ 382772 w 382772"/>
                    <a:gd name="connsiteY4" fmla="*/ 308344 h 308344"/>
                    <a:gd name="connsiteX5" fmla="*/ 382772 w 382772"/>
                    <a:gd name="connsiteY5" fmla="*/ 308344 h 3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2772" h="308344">
                      <a:moveTo>
                        <a:pt x="0" y="0"/>
                      </a:moveTo>
                      <a:cubicBezTo>
                        <a:pt x="62023" y="111641"/>
                        <a:pt x="124046" y="223283"/>
                        <a:pt x="159488" y="265813"/>
                      </a:cubicBezTo>
                      <a:cubicBezTo>
                        <a:pt x="194930" y="308343"/>
                        <a:pt x="187842" y="256953"/>
                        <a:pt x="212651" y="255181"/>
                      </a:cubicBezTo>
                      <a:cubicBezTo>
                        <a:pt x="237460" y="253409"/>
                        <a:pt x="279991" y="246321"/>
                        <a:pt x="308344" y="255181"/>
                      </a:cubicBezTo>
                      <a:cubicBezTo>
                        <a:pt x="336698" y="264042"/>
                        <a:pt x="382772" y="308344"/>
                        <a:pt x="382772" y="308344"/>
                      </a:cubicBezTo>
                      <a:lnTo>
                        <a:pt x="382772" y="30834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5295014" y="2232837"/>
                  <a:ext cx="174619" cy="361507"/>
                </a:xfrm>
                <a:custGeom>
                  <a:avLst/>
                  <a:gdLst>
                    <a:gd name="connsiteX0" fmla="*/ 0 w 174619"/>
                    <a:gd name="connsiteY0" fmla="*/ 0 h 361507"/>
                    <a:gd name="connsiteX1" fmla="*/ 21265 w 174619"/>
                    <a:gd name="connsiteY1" fmla="*/ 42530 h 361507"/>
                    <a:gd name="connsiteX2" fmla="*/ 85060 w 174619"/>
                    <a:gd name="connsiteY2" fmla="*/ 63796 h 361507"/>
                    <a:gd name="connsiteX3" fmla="*/ 148856 w 174619"/>
                    <a:gd name="connsiteY3" fmla="*/ 116958 h 361507"/>
                    <a:gd name="connsiteX4" fmla="*/ 170121 w 174619"/>
                    <a:gd name="connsiteY4" fmla="*/ 361507 h 36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19" h="361507">
                      <a:moveTo>
                        <a:pt x="0" y="0"/>
                      </a:moveTo>
                      <a:cubicBezTo>
                        <a:pt x="7088" y="14177"/>
                        <a:pt x="8585" y="33020"/>
                        <a:pt x="21265" y="42530"/>
                      </a:cubicBezTo>
                      <a:cubicBezTo>
                        <a:pt x="39197" y="55979"/>
                        <a:pt x="66409" y="51362"/>
                        <a:pt x="85060" y="63796"/>
                      </a:cubicBezTo>
                      <a:cubicBezTo>
                        <a:pt x="129469" y="93402"/>
                        <a:pt x="107922" y="76025"/>
                        <a:pt x="148856" y="116958"/>
                      </a:cubicBezTo>
                      <a:cubicBezTo>
                        <a:pt x="189174" y="237913"/>
                        <a:pt x="170121" y="158338"/>
                        <a:pt x="170121" y="36150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4911120" y="2243286"/>
                  <a:ext cx="213778" cy="2764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916567" y="2504096"/>
                  <a:ext cx="574174" cy="1238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flipH="1">
                <a:off x="6188809" y="2110251"/>
                <a:ext cx="196452" cy="213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97697" y="2314504"/>
                <a:ext cx="511102" cy="573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>
                <a:off x="6347637" y="2167761"/>
                <a:ext cx="414670" cy="110039"/>
              </a:xfrm>
              <a:custGeom>
                <a:avLst/>
                <a:gdLst>
                  <a:gd name="connsiteX0" fmla="*/ 0 w 414670"/>
                  <a:gd name="connsiteY0" fmla="*/ 96974 h 110039"/>
                  <a:gd name="connsiteX1" fmla="*/ 159489 w 414670"/>
                  <a:gd name="connsiteY1" fmla="*/ 96974 h 110039"/>
                  <a:gd name="connsiteX2" fmla="*/ 191386 w 414670"/>
                  <a:gd name="connsiteY2" fmla="*/ 86341 h 110039"/>
                  <a:gd name="connsiteX3" fmla="*/ 287079 w 414670"/>
                  <a:gd name="connsiteY3" fmla="*/ 33179 h 110039"/>
                  <a:gd name="connsiteX4" fmla="*/ 318977 w 414670"/>
                  <a:gd name="connsiteY4" fmla="*/ 11913 h 110039"/>
                  <a:gd name="connsiteX5" fmla="*/ 414670 w 414670"/>
                  <a:gd name="connsiteY5" fmla="*/ 1281 h 11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670" h="110039">
                    <a:moveTo>
                      <a:pt x="0" y="96974"/>
                    </a:moveTo>
                    <a:cubicBezTo>
                      <a:pt x="74016" y="115477"/>
                      <a:pt x="45369" y="113277"/>
                      <a:pt x="159489" y="96974"/>
                    </a:cubicBezTo>
                    <a:cubicBezTo>
                      <a:pt x="170584" y="95389"/>
                      <a:pt x="181589" y="91784"/>
                      <a:pt x="191386" y="86341"/>
                    </a:cubicBezTo>
                    <a:cubicBezTo>
                      <a:pt x="301061" y="25410"/>
                      <a:pt x="214906" y="57236"/>
                      <a:pt x="287079" y="33179"/>
                    </a:cubicBezTo>
                    <a:cubicBezTo>
                      <a:pt x="297712" y="26090"/>
                      <a:pt x="307547" y="17628"/>
                      <a:pt x="318977" y="11913"/>
                    </a:cubicBezTo>
                    <a:cubicBezTo>
                      <a:pt x="353689" y="-5443"/>
                      <a:pt x="372604" y="1281"/>
                      <a:pt x="414670" y="12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7318066" y="2130578"/>
                <a:ext cx="213778" cy="2764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323513" y="2391388"/>
                <a:ext cx="574174" cy="1238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7453423" y="2243470"/>
                <a:ext cx="446568" cy="127590"/>
              </a:xfrm>
              <a:custGeom>
                <a:avLst/>
                <a:gdLst>
                  <a:gd name="connsiteX0" fmla="*/ 0 w 446568"/>
                  <a:gd name="connsiteY0" fmla="*/ 116958 h 127590"/>
                  <a:gd name="connsiteX1" fmla="*/ 31898 w 446568"/>
                  <a:gd name="connsiteY1" fmla="*/ 127590 h 127590"/>
                  <a:gd name="connsiteX2" fmla="*/ 85061 w 446568"/>
                  <a:gd name="connsiteY2" fmla="*/ 116958 h 127590"/>
                  <a:gd name="connsiteX3" fmla="*/ 191386 w 446568"/>
                  <a:gd name="connsiteY3" fmla="*/ 74428 h 127590"/>
                  <a:gd name="connsiteX4" fmla="*/ 223284 w 446568"/>
                  <a:gd name="connsiteY4" fmla="*/ 53163 h 127590"/>
                  <a:gd name="connsiteX5" fmla="*/ 287079 w 446568"/>
                  <a:gd name="connsiteY5" fmla="*/ 31897 h 127590"/>
                  <a:gd name="connsiteX6" fmla="*/ 350875 w 446568"/>
                  <a:gd name="connsiteY6" fmla="*/ 10632 h 127590"/>
                  <a:gd name="connsiteX7" fmla="*/ 382772 w 446568"/>
                  <a:gd name="connsiteY7" fmla="*/ 0 h 127590"/>
                  <a:gd name="connsiteX8" fmla="*/ 446568 w 446568"/>
                  <a:gd name="connsiteY8" fmla="*/ 0 h 12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568" h="127590">
                    <a:moveTo>
                      <a:pt x="0" y="116958"/>
                    </a:moveTo>
                    <a:cubicBezTo>
                      <a:pt x="10633" y="120502"/>
                      <a:pt x="20690" y="127590"/>
                      <a:pt x="31898" y="127590"/>
                    </a:cubicBezTo>
                    <a:cubicBezTo>
                      <a:pt x="49970" y="127590"/>
                      <a:pt x="67626" y="121713"/>
                      <a:pt x="85061" y="116958"/>
                    </a:cubicBezTo>
                    <a:cubicBezTo>
                      <a:pt x="126735" y="105593"/>
                      <a:pt x="155082" y="95173"/>
                      <a:pt x="191386" y="74428"/>
                    </a:cubicBezTo>
                    <a:cubicBezTo>
                      <a:pt x="202481" y="68088"/>
                      <a:pt x="211607" y="58353"/>
                      <a:pt x="223284" y="53163"/>
                    </a:cubicBezTo>
                    <a:cubicBezTo>
                      <a:pt x="243767" y="44059"/>
                      <a:pt x="265814" y="38985"/>
                      <a:pt x="287079" y="31897"/>
                    </a:cubicBezTo>
                    <a:lnTo>
                      <a:pt x="350875" y="10632"/>
                    </a:lnTo>
                    <a:cubicBezTo>
                      <a:pt x="361507" y="7088"/>
                      <a:pt x="371565" y="0"/>
                      <a:pt x="382772" y="0"/>
                    </a:cubicBezTo>
                    <a:lnTo>
                      <a:pt x="446568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485321" y="2147736"/>
                <a:ext cx="244549" cy="181094"/>
              </a:xfrm>
              <a:custGeom>
                <a:avLst/>
                <a:gdLst>
                  <a:gd name="connsiteX0" fmla="*/ 0 w 244549"/>
                  <a:gd name="connsiteY0" fmla="*/ 170162 h 181094"/>
                  <a:gd name="connsiteX1" fmla="*/ 42530 w 244549"/>
                  <a:gd name="connsiteY1" fmla="*/ 180794 h 181094"/>
                  <a:gd name="connsiteX2" fmla="*/ 74428 w 244549"/>
                  <a:gd name="connsiteY2" fmla="*/ 159529 h 181094"/>
                  <a:gd name="connsiteX3" fmla="*/ 127591 w 244549"/>
                  <a:gd name="connsiteY3" fmla="*/ 95734 h 181094"/>
                  <a:gd name="connsiteX4" fmla="*/ 159488 w 244549"/>
                  <a:gd name="connsiteY4" fmla="*/ 74469 h 181094"/>
                  <a:gd name="connsiteX5" fmla="*/ 202019 w 244549"/>
                  <a:gd name="connsiteY5" fmla="*/ 21306 h 181094"/>
                  <a:gd name="connsiteX6" fmla="*/ 244549 w 244549"/>
                  <a:gd name="connsiteY6" fmla="*/ 41 h 18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9" h="181094">
                    <a:moveTo>
                      <a:pt x="0" y="170162"/>
                    </a:moveTo>
                    <a:cubicBezTo>
                      <a:pt x="14177" y="173706"/>
                      <a:pt x="28064" y="182861"/>
                      <a:pt x="42530" y="180794"/>
                    </a:cubicBezTo>
                    <a:cubicBezTo>
                      <a:pt x="55180" y="178987"/>
                      <a:pt x="64611" y="167710"/>
                      <a:pt x="74428" y="159529"/>
                    </a:cubicBezTo>
                    <a:cubicBezTo>
                      <a:pt x="178935" y="72441"/>
                      <a:pt x="43960" y="179365"/>
                      <a:pt x="127591" y="95734"/>
                    </a:cubicBezTo>
                    <a:cubicBezTo>
                      <a:pt x="136627" y="86698"/>
                      <a:pt x="148856" y="81557"/>
                      <a:pt x="159488" y="74469"/>
                    </a:cubicBezTo>
                    <a:cubicBezTo>
                      <a:pt x="175280" y="50781"/>
                      <a:pt x="180372" y="38623"/>
                      <a:pt x="202019" y="21306"/>
                    </a:cubicBezTo>
                    <a:cubicBezTo>
                      <a:pt x="231058" y="-1925"/>
                      <a:pt x="222748" y="41"/>
                      <a:pt x="244549" y="4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306186" y="1403498"/>
                <a:ext cx="467833" cy="95939"/>
              </a:xfrm>
              <a:custGeom>
                <a:avLst/>
                <a:gdLst>
                  <a:gd name="connsiteX0" fmla="*/ 0 w 467833"/>
                  <a:gd name="connsiteY0" fmla="*/ 0 h 95939"/>
                  <a:gd name="connsiteX1" fmla="*/ 31898 w 467833"/>
                  <a:gd name="connsiteY1" fmla="*/ 10632 h 95939"/>
                  <a:gd name="connsiteX2" fmla="*/ 106326 w 467833"/>
                  <a:gd name="connsiteY2" fmla="*/ 21265 h 95939"/>
                  <a:gd name="connsiteX3" fmla="*/ 127591 w 467833"/>
                  <a:gd name="connsiteY3" fmla="*/ 53162 h 95939"/>
                  <a:gd name="connsiteX4" fmla="*/ 159488 w 467833"/>
                  <a:gd name="connsiteY4" fmla="*/ 63795 h 95939"/>
                  <a:gd name="connsiteX5" fmla="*/ 244549 w 467833"/>
                  <a:gd name="connsiteY5" fmla="*/ 74428 h 95939"/>
                  <a:gd name="connsiteX6" fmla="*/ 276447 w 467833"/>
                  <a:gd name="connsiteY6" fmla="*/ 85060 h 95939"/>
                  <a:gd name="connsiteX7" fmla="*/ 467833 w 467833"/>
                  <a:gd name="connsiteY7" fmla="*/ 95693 h 9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33" h="95939">
                    <a:moveTo>
                      <a:pt x="0" y="0"/>
                    </a:moveTo>
                    <a:cubicBezTo>
                      <a:pt x="10633" y="3544"/>
                      <a:pt x="20908" y="8434"/>
                      <a:pt x="31898" y="10632"/>
                    </a:cubicBezTo>
                    <a:cubicBezTo>
                      <a:pt x="56473" y="15547"/>
                      <a:pt x="83425" y="11087"/>
                      <a:pt x="106326" y="21265"/>
                    </a:cubicBezTo>
                    <a:cubicBezTo>
                      <a:pt x="118003" y="26455"/>
                      <a:pt x="117613" y="45179"/>
                      <a:pt x="127591" y="53162"/>
                    </a:cubicBezTo>
                    <a:cubicBezTo>
                      <a:pt x="136343" y="60163"/>
                      <a:pt x="148461" y="61790"/>
                      <a:pt x="159488" y="63795"/>
                    </a:cubicBezTo>
                    <a:cubicBezTo>
                      <a:pt x="187601" y="68907"/>
                      <a:pt x="216195" y="70884"/>
                      <a:pt x="244549" y="74428"/>
                    </a:cubicBezTo>
                    <a:cubicBezTo>
                      <a:pt x="255182" y="77972"/>
                      <a:pt x="265370" y="83356"/>
                      <a:pt x="276447" y="85060"/>
                    </a:cubicBezTo>
                    <a:cubicBezTo>
                      <a:pt x="363901" y="98514"/>
                      <a:pt x="384634" y="95693"/>
                      <a:pt x="467833" y="9569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210493" y="1594884"/>
                <a:ext cx="393405" cy="53172"/>
              </a:xfrm>
              <a:custGeom>
                <a:avLst/>
                <a:gdLst>
                  <a:gd name="connsiteX0" fmla="*/ 0 w 393405"/>
                  <a:gd name="connsiteY0" fmla="*/ 10632 h 53172"/>
                  <a:gd name="connsiteX1" fmla="*/ 53163 w 393405"/>
                  <a:gd name="connsiteY1" fmla="*/ 21265 h 53172"/>
                  <a:gd name="connsiteX2" fmla="*/ 127591 w 393405"/>
                  <a:gd name="connsiteY2" fmla="*/ 0 h 53172"/>
                  <a:gd name="connsiteX3" fmla="*/ 287079 w 393405"/>
                  <a:gd name="connsiteY3" fmla="*/ 10632 h 53172"/>
                  <a:gd name="connsiteX4" fmla="*/ 318977 w 393405"/>
                  <a:gd name="connsiteY4" fmla="*/ 31897 h 53172"/>
                  <a:gd name="connsiteX5" fmla="*/ 393405 w 393405"/>
                  <a:gd name="connsiteY5" fmla="*/ 53163 h 5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405" h="53172">
                    <a:moveTo>
                      <a:pt x="0" y="10632"/>
                    </a:moveTo>
                    <a:cubicBezTo>
                      <a:pt x="17721" y="14176"/>
                      <a:pt x="35091" y="21265"/>
                      <a:pt x="53163" y="21265"/>
                    </a:cubicBezTo>
                    <a:cubicBezTo>
                      <a:pt x="66509" y="21265"/>
                      <a:pt x="112552" y="5013"/>
                      <a:pt x="127591" y="0"/>
                    </a:cubicBezTo>
                    <a:cubicBezTo>
                      <a:pt x="180754" y="3544"/>
                      <a:pt x="234523" y="1873"/>
                      <a:pt x="287079" y="10632"/>
                    </a:cubicBezTo>
                    <a:cubicBezTo>
                      <a:pt x="299684" y="12733"/>
                      <a:pt x="307300" y="26707"/>
                      <a:pt x="318977" y="31897"/>
                    </a:cubicBezTo>
                    <a:cubicBezTo>
                      <a:pt x="369347" y="54284"/>
                      <a:pt x="363011" y="53163"/>
                      <a:pt x="393405" y="531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222613" y="1500793"/>
                <a:ext cx="393405" cy="53172"/>
              </a:xfrm>
              <a:custGeom>
                <a:avLst/>
                <a:gdLst>
                  <a:gd name="connsiteX0" fmla="*/ 0 w 393405"/>
                  <a:gd name="connsiteY0" fmla="*/ 10632 h 53172"/>
                  <a:gd name="connsiteX1" fmla="*/ 53163 w 393405"/>
                  <a:gd name="connsiteY1" fmla="*/ 21265 h 53172"/>
                  <a:gd name="connsiteX2" fmla="*/ 127591 w 393405"/>
                  <a:gd name="connsiteY2" fmla="*/ 0 h 53172"/>
                  <a:gd name="connsiteX3" fmla="*/ 287079 w 393405"/>
                  <a:gd name="connsiteY3" fmla="*/ 10632 h 53172"/>
                  <a:gd name="connsiteX4" fmla="*/ 318977 w 393405"/>
                  <a:gd name="connsiteY4" fmla="*/ 31897 h 53172"/>
                  <a:gd name="connsiteX5" fmla="*/ 393405 w 393405"/>
                  <a:gd name="connsiteY5" fmla="*/ 53163 h 5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405" h="53172">
                    <a:moveTo>
                      <a:pt x="0" y="10632"/>
                    </a:moveTo>
                    <a:cubicBezTo>
                      <a:pt x="17721" y="14176"/>
                      <a:pt x="35091" y="21265"/>
                      <a:pt x="53163" y="21265"/>
                    </a:cubicBezTo>
                    <a:cubicBezTo>
                      <a:pt x="66509" y="21265"/>
                      <a:pt x="112552" y="5013"/>
                      <a:pt x="127591" y="0"/>
                    </a:cubicBezTo>
                    <a:cubicBezTo>
                      <a:pt x="180754" y="3544"/>
                      <a:pt x="234523" y="1873"/>
                      <a:pt x="287079" y="10632"/>
                    </a:cubicBezTo>
                    <a:cubicBezTo>
                      <a:pt x="299684" y="12733"/>
                      <a:pt x="307300" y="26707"/>
                      <a:pt x="318977" y="31897"/>
                    </a:cubicBezTo>
                    <a:cubicBezTo>
                      <a:pt x="369347" y="54284"/>
                      <a:pt x="363011" y="53163"/>
                      <a:pt x="393405" y="531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086876" y="1589301"/>
                <a:ext cx="467833" cy="95939"/>
              </a:xfrm>
              <a:custGeom>
                <a:avLst/>
                <a:gdLst>
                  <a:gd name="connsiteX0" fmla="*/ 0 w 467833"/>
                  <a:gd name="connsiteY0" fmla="*/ 0 h 95939"/>
                  <a:gd name="connsiteX1" fmla="*/ 31898 w 467833"/>
                  <a:gd name="connsiteY1" fmla="*/ 10632 h 95939"/>
                  <a:gd name="connsiteX2" fmla="*/ 106326 w 467833"/>
                  <a:gd name="connsiteY2" fmla="*/ 21265 h 95939"/>
                  <a:gd name="connsiteX3" fmla="*/ 127591 w 467833"/>
                  <a:gd name="connsiteY3" fmla="*/ 53162 h 95939"/>
                  <a:gd name="connsiteX4" fmla="*/ 159488 w 467833"/>
                  <a:gd name="connsiteY4" fmla="*/ 63795 h 95939"/>
                  <a:gd name="connsiteX5" fmla="*/ 244549 w 467833"/>
                  <a:gd name="connsiteY5" fmla="*/ 74428 h 95939"/>
                  <a:gd name="connsiteX6" fmla="*/ 276447 w 467833"/>
                  <a:gd name="connsiteY6" fmla="*/ 85060 h 95939"/>
                  <a:gd name="connsiteX7" fmla="*/ 467833 w 467833"/>
                  <a:gd name="connsiteY7" fmla="*/ 95693 h 9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33" h="95939">
                    <a:moveTo>
                      <a:pt x="0" y="0"/>
                    </a:moveTo>
                    <a:cubicBezTo>
                      <a:pt x="10633" y="3544"/>
                      <a:pt x="20908" y="8434"/>
                      <a:pt x="31898" y="10632"/>
                    </a:cubicBezTo>
                    <a:cubicBezTo>
                      <a:pt x="56473" y="15547"/>
                      <a:pt x="83425" y="11087"/>
                      <a:pt x="106326" y="21265"/>
                    </a:cubicBezTo>
                    <a:cubicBezTo>
                      <a:pt x="118003" y="26455"/>
                      <a:pt x="117613" y="45179"/>
                      <a:pt x="127591" y="53162"/>
                    </a:cubicBezTo>
                    <a:cubicBezTo>
                      <a:pt x="136343" y="60163"/>
                      <a:pt x="148461" y="61790"/>
                      <a:pt x="159488" y="63795"/>
                    </a:cubicBezTo>
                    <a:cubicBezTo>
                      <a:pt x="187601" y="68907"/>
                      <a:pt x="216195" y="70884"/>
                      <a:pt x="244549" y="74428"/>
                    </a:cubicBezTo>
                    <a:cubicBezTo>
                      <a:pt x="255182" y="77972"/>
                      <a:pt x="265370" y="83356"/>
                      <a:pt x="276447" y="85060"/>
                    </a:cubicBezTo>
                    <a:cubicBezTo>
                      <a:pt x="363901" y="98514"/>
                      <a:pt x="384634" y="95693"/>
                      <a:pt x="467833" y="9569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343399" y="1398288"/>
                <a:ext cx="393405" cy="53172"/>
              </a:xfrm>
              <a:custGeom>
                <a:avLst/>
                <a:gdLst>
                  <a:gd name="connsiteX0" fmla="*/ 0 w 393405"/>
                  <a:gd name="connsiteY0" fmla="*/ 10632 h 53172"/>
                  <a:gd name="connsiteX1" fmla="*/ 53163 w 393405"/>
                  <a:gd name="connsiteY1" fmla="*/ 21265 h 53172"/>
                  <a:gd name="connsiteX2" fmla="*/ 127591 w 393405"/>
                  <a:gd name="connsiteY2" fmla="*/ 0 h 53172"/>
                  <a:gd name="connsiteX3" fmla="*/ 287079 w 393405"/>
                  <a:gd name="connsiteY3" fmla="*/ 10632 h 53172"/>
                  <a:gd name="connsiteX4" fmla="*/ 318977 w 393405"/>
                  <a:gd name="connsiteY4" fmla="*/ 31897 h 53172"/>
                  <a:gd name="connsiteX5" fmla="*/ 393405 w 393405"/>
                  <a:gd name="connsiteY5" fmla="*/ 53163 h 5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405" h="53172">
                    <a:moveTo>
                      <a:pt x="0" y="10632"/>
                    </a:moveTo>
                    <a:cubicBezTo>
                      <a:pt x="17721" y="14176"/>
                      <a:pt x="35091" y="21265"/>
                      <a:pt x="53163" y="21265"/>
                    </a:cubicBezTo>
                    <a:cubicBezTo>
                      <a:pt x="66509" y="21265"/>
                      <a:pt x="112552" y="5013"/>
                      <a:pt x="127591" y="0"/>
                    </a:cubicBezTo>
                    <a:cubicBezTo>
                      <a:pt x="180754" y="3544"/>
                      <a:pt x="234523" y="1873"/>
                      <a:pt x="287079" y="10632"/>
                    </a:cubicBezTo>
                    <a:cubicBezTo>
                      <a:pt x="299684" y="12733"/>
                      <a:pt x="307300" y="26707"/>
                      <a:pt x="318977" y="31897"/>
                    </a:cubicBezTo>
                    <a:cubicBezTo>
                      <a:pt x="369347" y="54284"/>
                      <a:pt x="363011" y="53163"/>
                      <a:pt x="393405" y="531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6453248" y="775686"/>
                <a:ext cx="670973" cy="426995"/>
                <a:chOff x="4911120" y="2200940"/>
                <a:chExt cx="670973" cy="426995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5199321" y="2200940"/>
                  <a:ext cx="382772" cy="308344"/>
                </a:xfrm>
                <a:custGeom>
                  <a:avLst/>
                  <a:gdLst>
                    <a:gd name="connsiteX0" fmla="*/ 0 w 382772"/>
                    <a:gd name="connsiteY0" fmla="*/ 0 h 308344"/>
                    <a:gd name="connsiteX1" fmla="*/ 159488 w 382772"/>
                    <a:gd name="connsiteY1" fmla="*/ 265813 h 308344"/>
                    <a:gd name="connsiteX2" fmla="*/ 212651 w 382772"/>
                    <a:gd name="connsiteY2" fmla="*/ 255181 h 308344"/>
                    <a:gd name="connsiteX3" fmla="*/ 308344 w 382772"/>
                    <a:gd name="connsiteY3" fmla="*/ 255181 h 308344"/>
                    <a:gd name="connsiteX4" fmla="*/ 382772 w 382772"/>
                    <a:gd name="connsiteY4" fmla="*/ 308344 h 308344"/>
                    <a:gd name="connsiteX5" fmla="*/ 382772 w 382772"/>
                    <a:gd name="connsiteY5" fmla="*/ 308344 h 3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2772" h="308344">
                      <a:moveTo>
                        <a:pt x="0" y="0"/>
                      </a:moveTo>
                      <a:cubicBezTo>
                        <a:pt x="62023" y="111641"/>
                        <a:pt x="124046" y="223283"/>
                        <a:pt x="159488" y="265813"/>
                      </a:cubicBezTo>
                      <a:cubicBezTo>
                        <a:pt x="194930" y="308343"/>
                        <a:pt x="187842" y="256953"/>
                        <a:pt x="212651" y="255181"/>
                      </a:cubicBezTo>
                      <a:cubicBezTo>
                        <a:pt x="237460" y="253409"/>
                        <a:pt x="279991" y="246321"/>
                        <a:pt x="308344" y="255181"/>
                      </a:cubicBezTo>
                      <a:cubicBezTo>
                        <a:pt x="336698" y="264042"/>
                        <a:pt x="382772" y="308344"/>
                        <a:pt x="382772" y="308344"/>
                      </a:cubicBezTo>
                      <a:lnTo>
                        <a:pt x="382772" y="30834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295014" y="2232837"/>
                  <a:ext cx="174619" cy="361507"/>
                </a:xfrm>
                <a:custGeom>
                  <a:avLst/>
                  <a:gdLst>
                    <a:gd name="connsiteX0" fmla="*/ 0 w 174619"/>
                    <a:gd name="connsiteY0" fmla="*/ 0 h 361507"/>
                    <a:gd name="connsiteX1" fmla="*/ 21265 w 174619"/>
                    <a:gd name="connsiteY1" fmla="*/ 42530 h 361507"/>
                    <a:gd name="connsiteX2" fmla="*/ 85060 w 174619"/>
                    <a:gd name="connsiteY2" fmla="*/ 63796 h 361507"/>
                    <a:gd name="connsiteX3" fmla="*/ 148856 w 174619"/>
                    <a:gd name="connsiteY3" fmla="*/ 116958 h 361507"/>
                    <a:gd name="connsiteX4" fmla="*/ 170121 w 174619"/>
                    <a:gd name="connsiteY4" fmla="*/ 361507 h 36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19" h="361507">
                      <a:moveTo>
                        <a:pt x="0" y="0"/>
                      </a:moveTo>
                      <a:cubicBezTo>
                        <a:pt x="7088" y="14177"/>
                        <a:pt x="8585" y="33020"/>
                        <a:pt x="21265" y="42530"/>
                      </a:cubicBezTo>
                      <a:cubicBezTo>
                        <a:pt x="39197" y="55979"/>
                        <a:pt x="66409" y="51362"/>
                        <a:pt x="85060" y="63796"/>
                      </a:cubicBezTo>
                      <a:cubicBezTo>
                        <a:pt x="129469" y="93402"/>
                        <a:pt x="107922" y="76025"/>
                        <a:pt x="148856" y="116958"/>
                      </a:cubicBezTo>
                      <a:cubicBezTo>
                        <a:pt x="189174" y="237913"/>
                        <a:pt x="170121" y="158338"/>
                        <a:pt x="170121" y="36150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4911120" y="2243286"/>
                  <a:ext cx="213778" cy="2764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916567" y="2504096"/>
                  <a:ext cx="574174" cy="1238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319636" y="1024465"/>
                <a:ext cx="670973" cy="426995"/>
                <a:chOff x="4911120" y="2200940"/>
                <a:chExt cx="670973" cy="426995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199321" y="2200940"/>
                  <a:ext cx="382772" cy="308344"/>
                </a:xfrm>
                <a:custGeom>
                  <a:avLst/>
                  <a:gdLst>
                    <a:gd name="connsiteX0" fmla="*/ 0 w 382772"/>
                    <a:gd name="connsiteY0" fmla="*/ 0 h 308344"/>
                    <a:gd name="connsiteX1" fmla="*/ 159488 w 382772"/>
                    <a:gd name="connsiteY1" fmla="*/ 265813 h 308344"/>
                    <a:gd name="connsiteX2" fmla="*/ 212651 w 382772"/>
                    <a:gd name="connsiteY2" fmla="*/ 255181 h 308344"/>
                    <a:gd name="connsiteX3" fmla="*/ 308344 w 382772"/>
                    <a:gd name="connsiteY3" fmla="*/ 255181 h 308344"/>
                    <a:gd name="connsiteX4" fmla="*/ 382772 w 382772"/>
                    <a:gd name="connsiteY4" fmla="*/ 308344 h 308344"/>
                    <a:gd name="connsiteX5" fmla="*/ 382772 w 382772"/>
                    <a:gd name="connsiteY5" fmla="*/ 308344 h 3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2772" h="308344">
                      <a:moveTo>
                        <a:pt x="0" y="0"/>
                      </a:moveTo>
                      <a:cubicBezTo>
                        <a:pt x="62023" y="111641"/>
                        <a:pt x="124046" y="223283"/>
                        <a:pt x="159488" y="265813"/>
                      </a:cubicBezTo>
                      <a:cubicBezTo>
                        <a:pt x="194930" y="308343"/>
                        <a:pt x="187842" y="256953"/>
                        <a:pt x="212651" y="255181"/>
                      </a:cubicBezTo>
                      <a:cubicBezTo>
                        <a:pt x="237460" y="253409"/>
                        <a:pt x="279991" y="246321"/>
                        <a:pt x="308344" y="255181"/>
                      </a:cubicBezTo>
                      <a:cubicBezTo>
                        <a:pt x="336698" y="264042"/>
                        <a:pt x="382772" y="308344"/>
                        <a:pt x="382772" y="308344"/>
                      </a:cubicBezTo>
                      <a:lnTo>
                        <a:pt x="382772" y="30834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5295014" y="2232837"/>
                  <a:ext cx="174619" cy="361507"/>
                </a:xfrm>
                <a:custGeom>
                  <a:avLst/>
                  <a:gdLst>
                    <a:gd name="connsiteX0" fmla="*/ 0 w 174619"/>
                    <a:gd name="connsiteY0" fmla="*/ 0 h 361507"/>
                    <a:gd name="connsiteX1" fmla="*/ 21265 w 174619"/>
                    <a:gd name="connsiteY1" fmla="*/ 42530 h 361507"/>
                    <a:gd name="connsiteX2" fmla="*/ 85060 w 174619"/>
                    <a:gd name="connsiteY2" fmla="*/ 63796 h 361507"/>
                    <a:gd name="connsiteX3" fmla="*/ 148856 w 174619"/>
                    <a:gd name="connsiteY3" fmla="*/ 116958 h 361507"/>
                    <a:gd name="connsiteX4" fmla="*/ 170121 w 174619"/>
                    <a:gd name="connsiteY4" fmla="*/ 361507 h 36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19" h="361507">
                      <a:moveTo>
                        <a:pt x="0" y="0"/>
                      </a:moveTo>
                      <a:cubicBezTo>
                        <a:pt x="7088" y="14177"/>
                        <a:pt x="8585" y="33020"/>
                        <a:pt x="21265" y="42530"/>
                      </a:cubicBezTo>
                      <a:cubicBezTo>
                        <a:pt x="39197" y="55979"/>
                        <a:pt x="66409" y="51362"/>
                        <a:pt x="85060" y="63796"/>
                      </a:cubicBezTo>
                      <a:cubicBezTo>
                        <a:pt x="129469" y="93402"/>
                        <a:pt x="107922" y="76025"/>
                        <a:pt x="148856" y="116958"/>
                      </a:cubicBezTo>
                      <a:cubicBezTo>
                        <a:pt x="189174" y="237913"/>
                        <a:pt x="170121" y="158338"/>
                        <a:pt x="170121" y="36150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4911120" y="2243286"/>
                  <a:ext cx="213778" cy="2764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916567" y="2504096"/>
                  <a:ext cx="574174" cy="1238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05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08" y="2062173"/>
            <a:ext cx="4275715" cy="326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7" y="1066405"/>
            <a:ext cx="2481669" cy="2446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63" y="361476"/>
            <a:ext cx="1905467" cy="939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83" y="389126"/>
            <a:ext cx="1812720" cy="89334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465874" y="1"/>
            <a:ext cx="3278316" cy="2264895"/>
            <a:chOff x="6349405" y="0"/>
            <a:chExt cx="2458737" cy="1698671"/>
          </a:xfrm>
        </p:grpSpPr>
        <p:grpSp>
          <p:nvGrpSpPr>
            <p:cNvPr id="12" name="Group 11"/>
            <p:cNvGrpSpPr/>
            <p:nvPr/>
          </p:nvGrpSpPr>
          <p:grpSpPr>
            <a:xfrm rot="683847">
              <a:off x="7652131" y="98443"/>
              <a:ext cx="1156011" cy="1600228"/>
              <a:chOff x="139389" y="2788286"/>
              <a:chExt cx="1623515" cy="191709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389" y="2788286"/>
                <a:ext cx="1623515" cy="191709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324961">
                <a:off x="363168" y="2971874"/>
                <a:ext cx="1143000" cy="611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1351982">
                <a:off x="353423" y="3051739"/>
                <a:ext cx="1154244" cy="45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33" b="1" dirty="0">
                    <a:solidFill>
                      <a:srgbClr val="FFC000"/>
                    </a:solidFill>
                    <a:latin typeface="Arial Rounded MT Bold" charset="0"/>
                    <a:ea typeface="Arial Rounded MT Bold" charset="0"/>
                    <a:cs typeface="Arial Rounded MT Bold" charset="0"/>
                  </a:rPr>
                  <a:t>OTHER JOURNAL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49405" y="0"/>
              <a:ext cx="1156011" cy="1600228"/>
              <a:chOff x="139389" y="2788286"/>
              <a:chExt cx="1623515" cy="19170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389" y="2788286"/>
                <a:ext cx="1623515" cy="1917092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 rot="21324961">
                <a:off x="363168" y="2971874"/>
                <a:ext cx="1143000" cy="611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21351982">
                <a:off x="353423" y="3051739"/>
                <a:ext cx="1154244" cy="45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33" b="1" dirty="0">
                    <a:latin typeface="Arial Rounded MT Bold" charset="0"/>
                    <a:ea typeface="Arial Rounded MT Bold" charset="0"/>
                    <a:cs typeface="Arial Rounded MT Bold" charset="0"/>
                  </a:rPr>
                  <a:t>ANY JOURNAL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898">
            <a:off x="7652570" y="880455"/>
            <a:ext cx="840149" cy="84014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346630" y="1318432"/>
            <a:ext cx="4238487" cy="5568873"/>
            <a:chOff x="4991480" y="1001038"/>
            <a:chExt cx="3178865" cy="41766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480" y="1200150"/>
              <a:ext cx="1681891" cy="361697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5524010" y="4739112"/>
              <a:ext cx="2004683" cy="4385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Data Scientists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412" y="1001038"/>
              <a:ext cx="1799933" cy="3870824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3639189" y="5194964"/>
            <a:ext cx="20222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Clean Data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719" y="3513121"/>
            <a:ext cx="1810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Trialists</a:t>
            </a:r>
            <a:endParaRPr lang="en-GB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81405" y="-67791"/>
            <a:ext cx="1565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2261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berger\AppData\Local\Microsoft\Windows\Temporary Internet Files\Content.Outlook\REHD9DEB\SharedVision_Labels_16x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0800" y="787400"/>
            <a:ext cx="3556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Trialist</a:t>
            </a:r>
            <a:r>
              <a:rPr lang="en-US" sz="2400" b="1" dirty="0"/>
              <a:t> Concerns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Major Trial Questions</a:t>
            </a:r>
          </a:p>
          <a:p>
            <a:pPr algn="ctr"/>
            <a:r>
              <a:rPr lang="en-US" sz="2400" dirty="0"/>
              <a:t>Time Investment</a:t>
            </a:r>
          </a:p>
          <a:p>
            <a:pPr algn="ctr"/>
            <a:r>
              <a:rPr lang="en-US" sz="2400" dirty="0"/>
              <a:t>Rewards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800" y="3022599"/>
            <a:ext cx="3556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Patient Concerns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Privacy</a:t>
            </a:r>
          </a:p>
          <a:p>
            <a:pPr algn="ctr"/>
            <a:r>
              <a:rPr lang="en-US" sz="2400" dirty="0"/>
              <a:t>Want Data to be Widely but</a:t>
            </a:r>
          </a:p>
          <a:p>
            <a:pPr algn="ctr"/>
            <a:r>
              <a:rPr lang="en-US" sz="2400" dirty="0"/>
              <a:t>Responsibly Used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800" y="5054600"/>
            <a:ext cx="3556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Scientists Concerns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Transparency</a:t>
            </a:r>
          </a:p>
          <a:p>
            <a:pPr algn="ctr"/>
            <a:r>
              <a:rPr lang="en-US" sz="2400" dirty="0"/>
              <a:t>Data Not Public</a:t>
            </a:r>
          </a:p>
          <a:p>
            <a:pPr algn="ctr"/>
            <a:r>
              <a:rPr lang="en-US" sz="2400" dirty="0"/>
              <a:t>New Ideas</a:t>
            </a:r>
          </a:p>
        </p:txBody>
      </p:sp>
    </p:spTree>
    <p:extLst>
      <p:ext uri="{BB962C8B-B14F-4D97-AF65-F5344CB8AC3E}">
        <p14:creationId xmlns:p14="http://schemas.microsoft.com/office/powerpoint/2010/main" val="2395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433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4470" y="2353459"/>
            <a:ext cx="2539478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June 8, 2017</a:t>
            </a:r>
          </a:p>
        </p:txBody>
      </p:sp>
    </p:spTree>
    <p:extLst>
      <p:ext uri="{BB962C8B-B14F-4D97-AF65-F5344CB8AC3E}">
        <p14:creationId xmlns:p14="http://schemas.microsoft.com/office/powerpoint/2010/main" val="17099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346" y="5682674"/>
            <a:ext cx="11749373" cy="112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7081" y="184661"/>
            <a:ext cx="6474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Public Data </a:t>
            </a:r>
            <a:r>
              <a:rPr lang="en-US" sz="4000" dirty="0"/>
              <a:t>Sharing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0134" y="4631634"/>
            <a:ext cx="2789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Clinical </a:t>
            </a:r>
            <a:r>
              <a:rPr lang="en-US" sz="3200" b="1" dirty="0" err="1"/>
              <a:t>Trialists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65162" y="4784034"/>
            <a:ext cx="2122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Data </a:t>
            </a:r>
          </a:p>
          <a:p>
            <a:pPr algn="ctr"/>
            <a:r>
              <a:rPr lang="en-US" sz="3200" b="1" dirty="0"/>
              <a:t>Warehouse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3881" y="779492"/>
            <a:ext cx="1255472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July 1</a:t>
            </a:r>
          </a:p>
          <a:p>
            <a:pPr algn="ctr"/>
            <a:r>
              <a:rPr lang="en-US" sz="36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938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11" y="5546193"/>
            <a:ext cx="11749373" cy="112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21980" y="596348"/>
            <a:ext cx="6573078" cy="5821847"/>
            <a:chOff x="4772670" y="551538"/>
            <a:chExt cx="5973826" cy="5469092"/>
          </a:xfrm>
        </p:grpSpPr>
        <p:grpSp>
          <p:nvGrpSpPr>
            <p:cNvPr id="18" name="Group 17"/>
            <p:cNvGrpSpPr/>
            <p:nvPr/>
          </p:nvGrpSpPr>
          <p:grpSpPr>
            <a:xfrm>
              <a:off x="4772670" y="551538"/>
              <a:ext cx="5973826" cy="5469092"/>
              <a:chOff x="4202827" y="909347"/>
              <a:chExt cx="5973826" cy="546909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79"/>
              <a:stretch/>
            </p:blipFill>
            <p:spPr>
              <a:xfrm>
                <a:off x="4202827" y="909347"/>
                <a:ext cx="5973826" cy="546909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48" r="39057"/>
              <a:stretch/>
            </p:blipFill>
            <p:spPr>
              <a:xfrm>
                <a:off x="4811048" y="909347"/>
                <a:ext cx="3230048" cy="5469092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" r="66079"/>
            <a:stretch/>
          </p:blipFill>
          <p:spPr>
            <a:xfrm>
              <a:off x="5085813" y="551538"/>
              <a:ext cx="1942357" cy="546909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79513" y="604654"/>
            <a:ext cx="7091781" cy="5821847"/>
            <a:chOff x="4302150" y="551538"/>
            <a:chExt cx="6372082" cy="5469092"/>
          </a:xfrm>
        </p:grpSpPr>
        <p:grpSp>
          <p:nvGrpSpPr>
            <p:cNvPr id="9" name="Group 8"/>
            <p:cNvGrpSpPr/>
            <p:nvPr/>
          </p:nvGrpSpPr>
          <p:grpSpPr>
            <a:xfrm>
              <a:off x="4302150" y="551538"/>
              <a:ext cx="6372082" cy="5469092"/>
              <a:chOff x="3732307" y="909347"/>
              <a:chExt cx="6372082" cy="546909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82"/>
              <a:stretch/>
            </p:blipFill>
            <p:spPr>
              <a:xfrm>
                <a:off x="3882887" y="909347"/>
                <a:ext cx="6221502" cy="546909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" r="39057"/>
              <a:stretch/>
            </p:blipFill>
            <p:spPr>
              <a:xfrm>
                <a:off x="3732307" y="909347"/>
                <a:ext cx="4201008" cy="546909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6079"/>
            <a:stretch/>
          </p:blipFill>
          <p:spPr>
            <a:xfrm>
              <a:off x="4554534" y="551538"/>
              <a:ext cx="2473637" cy="5469092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3192" y="1388502"/>
            <a:ext cx="1756823" cy="4134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148665" y="1602046"/>
            <a:ext cx="2208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Anyone</a:t>
            </a:r>
            <a:endParaRPr lang="en-US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All</a:t>
            </a:r>
          </a:p>
          <a:p>
            <a:pPr algn="ctr"/>
            <a:endParaRPr lang="en-US" sz="2400" b="1" dirty="0"/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Immediately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Any purpose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Public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279580" y="1411357"/>
            <a:ext cx="1691377" cy="4134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31100" y="1559368"/>
            <a:ext cx="2173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Authorized 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From article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Pre-specified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Meta-analysis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Designated warehouse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4087" y="1411357"/>
            <a:ext cx="1691377" cy="4134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27587" y="1602046"/>
            <a:ext cx="1963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 one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No data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Never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Not applicable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No access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539" y="596348"/>
            <a:ext cx="765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Examples of Public Data Sharing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9513" y="5612454"/>
            <a:ext cx="228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Open access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4018" y="5612454"/>
            <a:ext cx="336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Controlled </a:t>
            </a:r>
            <a:r>
              <a:rPr lang="en-US" sz="3200" b="1" dirty="0"/>
              <a:t>access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01124" y="5612454"/>
            <a:ext cx="1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No </a:t>
            </a:r>
            <a:r>
              <a:rPr lang="en-US" sz="3200" b="1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0033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346" y="5682674"/>
            <a:ext cx="11749373" cy="112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9756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2419" y="171409"/>
            <a:ext cx="569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Public Data Use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657401"/>
            <a:ext cx="2789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Clinical </a:t>
            </a:r>
            <a:r>
              <a:rPr lang="en-US" sz="3200" b="1" dirty="0" err="1"/>
              <a:t>Trialists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1122" y="1205949"/>
            <a:ext cx="2122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Data </a:t>
            </a:r>
          </a:p>
          <a:p>
            <a:pPr algn="ctr"/>
            <a:r>
              <a:rPr lang="en-US" sz="3200" b="1" dirty="0"/>
              <a:t>Warehouse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470" y="4853983"/>
            <a:ext cx="2618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Data </a:t>
            </a:r>
          </a:p>
          <a:p>
            <a:pPr algn="ctr"/>
            <a:r>
              <a:rPr lang="en-US" sz="3200" b="1" dirty="0"/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10995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" y="-1705502"/>
            <a:ext cx="11814392" cy="85635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" y="-2262421"/>
            <a:ext cx="11814392" cy="856350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62421" y="3162417"/>
            <a:ext cx="8976865" cy="3417123"/>
            <a:chOff x="1707281" y="1963908"/>
            <a:chExt cx="8976865" cy="34171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281" y="2517906"/>
              <a:ext cx="8976865" cy="28631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884676" y="1963908"/>
              <a:ext cx="86220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6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  <a:reflection blurRad="6350" stA="55000" endA="300" endPos="45500" dir="5400000" sy="-100000" algn="bl" rotWithShape="0"/>
                  </a:effectLst>
                </a:rPr>
                <a:t>FRONT OFFICE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70367" y="2206917"/>
            <a:ext cx="230120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WAREHOUSE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5626" y="5657671"/>
            <a:ext cx="4930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Open to the public</a:t>
            </a:r>
          </a:p>
        </p:txBody>
      </p:sp>
    </p:spTree>
    <p:extLst>
      <p:ext uri="{BB962C8B-B14F-4D97-AF65-F5344CB8AC3E}">
        <p14:creationId xmlns:p14="http://schemas.microsoft.com/office/powerpoint/2010/main" val="3485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443</Words>
  <Application>Microsoft Office PowerPoint</Application>
  <PresentationFormat>Widescreen</PresentationFormat>
  <Paragraphs>157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ANZCTR</vt:lpstr>
      <vt:lpstr>PowerPoint Presentation</vt:lpstr>
      <vt:lpstr>Submitted</vt:lpstr>
      <vt:lpstr>Published since July 1, 2018 </vt:lpstr>
      <vt:lpstr>As of January 10,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Rebecca Eskin,M.D.</dc:creator>
  <cp:lastModifiedBy>Lindy Baker</cp:lastModifiedBy>
  <cp:revision>176</cp:revision>
  <dcterms:created xsi:type="dcterms:W3CDTF">2017-01-24T21:52:46Z</dcterms:created>
  <dcterms:modified xsi:type="dcterms:W3CDTF">2019-03-01T04:11:46Z</dcterms:modified>
</cp:coreProperties>
</file>